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6"/>
  </p:notesMasterIdLst>
  <p:sldIdLst>
    <p:sldId id="256" r:id="rId2"/>
    <p:sldId id="257" r:id="rId3"/>
    <p:sldId id="267" r:id="rId4"/>
    <p:sldId id="259" r:id="rId5"/>
    <p:sldId id="260" r:id="rId6"/>
    <p:sldId id="261" r:id="rId7"/>
    <p:sldId id="265" r:id="rId8"/>
    <p:sldId id="262" r:id="rId9"/>
    <p:sldId id="268" r:id="rId10"/>
    <p:sldId id="269" r:id="rId11"/>
    <p:sldId id="271" r:id="rId12"/>
    <p:sldId id="270" r:id="rId13"/>
    <p:sldId id="264" r:id="rId14"/>
    <p:sldId id="25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14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261DC0-3E59-4D78-BFDE-23F83FA3D313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0725FE-333E-4D9A-ACC2-447EF0C31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67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27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20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571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775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16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38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1CAC4-528A-4414-8A27-1213780EA050}" type="datetime1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46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1696A-779A-42C8-AFBD-F5B4143016C1}" type="datetime1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4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F7AF2-AA5B-47D8-B8A2-4BFDF7886C11}" type="datetime1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315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59FDB-5BF0-4509-BFEC-1086405E20DE}" type="datetime1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499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984B-C3AB-4278-B306-1FFF30593214}" type="datetime1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59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B1731-D7C5-47B4-868C-9357F9D920CC}" type="datetime1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559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56ACD-4DA3-4651-9384-C75DCEE1823D}" type="datetime1">
              <a:rPr lang="en-US" smtClean="0"/>
              <a:t>3/16/2023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074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4CC3C-B9BF-4B97-AF27-A7438653EABA}" type="datetime1">
              <a:rPr lang="en-US" smtClean="0"/>
              <a:t>3/16/2023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255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7080-517F-45C4-B9B6-B675D1F45479}" type="datetime1">
              <a:rPr lang="en-US" smtClean="0"/>
              <a:t>3/16/2023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47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B8658-DB36-4363-959D-6E40767D2C59}" type="datetime1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538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1BA5-7740-4B0E-A03B-9231910C495F}" type="datetime1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69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32DF4E-7FEC-4549-89D8-0C58CD43290C}" type="datetime1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5912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09589-3387-4FB6-9BFA-D954CB6791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4593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/>
              <a:t>Методы создания ландшафта и его элементов в трёхмерном движке </a:t>
            </a:r>
            <a:r>
              <a:rPr lang="ru-RU" dirty="0" err="1"/>
              <a:t>Unreal</a:t>
            </a:r>
            <a:r>
              <a:rPr lang="ru-RU" dirty="0"/>
              <a:t> </a:t>
            </a:r>
            <a:r>
              <a:rPr lang="ru-RU" dirty="0" err="1"/>
              <a:t>Engine</a:t>
            </a:r>
            <a:r>
              <a:rPr lang="ru-RU" dirty="0"/>
              <a:t> 4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147F1B-2CA2-45E2-8D99-3F5A387900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91780"/>
            <a:ext cx="9144000" cy="985611"/>
          </a:xfrm>
        </p:spPr>
        <p:txBody>
          <a:bodyPr/>
          <a:lstStyle/>
          <a:p>
            <a:pPr algn="l"/>
            <a:r>
              <a:rPr lang="ru-RU" dirty="0">
                <a:latin typeface="+mj-lt"/>
              </a:rPr>
              <a:t>Студент: </a:t>
            </a:r>
            <a:r>
              <a:rPr lang="ru-RU" dirty="0" smtClean="0">
                <a:latin typeface="+mj-lt"/>
              </a:rPr>
              <a:t>Киселев С.А. РК6-85Б</a:t>
            </a:r>
            <a:endParaRPr lang="ru-RU" dirty="0">
              <a:latin typeface="+mj-lt"/>
            </a:endParaRPr>
          </a:p>
          <a:p>
            <a:pPr algn="l"/>
            <a:r>
              <a:rPr lang="ru-RU" dirty="0">
                <a:latin typeface="+mj-lt"/>
              </a:rPr>
              <a:t>Научный руководитель: Витюков Ф.А.</a:t>
            </a:r>
          </a:p>
        </p:txBody>
      </p:sp>
      <p:pic>
        <p:nvPicPr>
          <p:cNvPr id="4" name="Рисунок 9">
            <a:extLst>
              <a:ext uri="{FF2B5EF4-FFF2-40B4-BE49-F238E27FC236}">
                <a16:creationId xmlns:a16="http://schemas.microsoft.com/office/drawing/2014/main" id="{0F67D4B0-A75F-4B2E-8DCE-6B75BCD29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663" y="4218698"/>
            <a:ext cx="1722673" cy="203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22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09BF3-4858-4B3E-AC4B-7FFA40514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Создание пасмурной погоды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83CB94-08A3-4208-B4C9-8FD56A78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/>
              <a:t>10</a:t>
            </a:fld>
            <a:r>
              <a:rPr lang="en-US" sz="1800" dirty="0"/>
              <a:t> / </a:t>
            </a:r>
            <a:r>
              <a:rPr lang="en-US" sz="1800" dirty="0" smtClean="0"/>
              <a:t>1</a:t>
            </a:r>
            <a:r>
              <a:rPr lang="ru-RU" sz="1800" dirty="0" smtClean="0"/>
              <a:t>4</a:t>
            </a: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C64241-FEB7-4B2B-8DCB-60CBAF771AC6}"/>
              </a:ext>
            </a:extLst>
          </p:cNvPr>
          <p:cNvSpPr txBox="1"/>
          <p:nvPr/>
        </p:nvSpPr>
        <p:spPr>
          <a:xfrm>
            <a:off x="7796215" y="3946761"/>
            <a:ext cx="404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</a:t>
            </a:r>
            <a:r>
              <a:rPr lang="en-US" dirty="0" smtClean="0">
                <a:latin typeface="+mj-lt"/>
              </a:rPr>
              <a:t>10</a:t>
            </a:r>
            <a:r>
              <a:rPr lang="ru-RU" dirty="0" smtClean="0">
                <a:latin typeface="+mj-lt"/>
              </a:rPr>
              <a:t>. </a:t>
            </a:r>
            <a:r>
              <a:rPr lang="ru-RU" dirty="0">
                <a:latin typeface="+mj-lt"/>
              </a:rPr>
              <a:t>Параметры настройки тумана</a:t>
            </a:r>
            <a:endParaRPr lang="en-US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C64241-FEB7-4B2B-8DCB-60CBAF771AC6}"/>
              </a:ext>
            </a:extLst>
          </p:cNvPr>
          <p:cNvSpPr txBox="1"/>
          <p:nvPr/>
        </p:nvSpPr>
        <p:spPr>
          <a:xfrm>
            <a:off x="3365883" y="5987018"/>
            <a:ext cx="4430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</a:t>
            </a:r>
            <a:r>
              <a:rPr lang="en-US" dirty="0" smtClean="0">
                <a:latin typeface="+mj-lt"/>
              </a:rPr>
              <a:t>11</a:t>
            </a:r>
            <a:r>
              <a:rPr lang="ru-RU" dirty="0" smtClean="0">
                <a:latin typeface="+mj-lt"/>
              </a:rPr>
              <a:t>. Шкала </a:t>
            </a:r>
            <a:r>
              <a:rPr lang="ru-RU" dirty="0">
                <a:latin typeface="+mj-lt"/>
              </a:rPr>
              <a:t>цветовой температуры света</a:t>
            </a:r>
            <a:endParaRPr lang="en-US" dirty="0">
              <a:latin typeface="+mj-lt"/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462D69B1-8F0E-4414-AD8C-BEF96FC14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5925"/>
            <a:ext cx="4622800" cy="2979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latin typeface="+mj-lt"/>
              </a:rPr>
              <a:t>Факторы, влияющие на представление погоды</a:t>
            </a:r>
            <a:r>
              <a:rPr lang="en-US" dirty="0" smtClean="0">
                <a:latin typeface="+mj-lt"/>
              </a:rPr>
              <a:t>:</a:t>
            </a:r>
            <a:endParaRPr lang="ru-RU" dirty="0" smtClean="0">
              <a:latin typeface="+mj-lt"/>
            </a:endParaRPr>
          </a:p>
          <a:p>
            <a:r>
              <a:rPr lang="ru-RU" dirty="0" smtClean="0">
                <a:latin typeface="+mj-lt"/>
              </a:rPr>
              <a:t>Интенсивность света</a:t>
            </a:r>
          </a:p>
          <a:p>
            <a:r>
              <a:rPr lang="ru-RU" dirty="0" smtClean="0">
                <a:latin typeface="+mj-lt"/>
              </a:rPr>
              <a:t>Температура света</a:t>
            </a:r>
          </a:p>
          <a:p>
            <a:r>
              <a:rPr lang="ru-RU" dirty="0" smtClean="0">
                <a:latin typeface="+mj-lt"/>
              </a:rPr>
              <a:t>Движение облаков по небу</a:t>
            </a:r>
          </a:p>
          <a:p>
            <a:r>
              <a:rPr lang="ru-RU" dirty="0" smtClean="0">
                <a:latin typeface="+mj-lt"/>
              </a:rPr>
              <a:t>Туманность</a:t>
            </a:r>
          </a:p>
        </p:txBody>
      </p:sp>
      <p:pic>
        <p:nvPicPr>
          <p:cNvPr id="14" name="Рисунок 13"/>
          <p:cNvPicPr/>
          <p:nvPr/>
        </p:nvPicPr>
        <p:blipFill>
          <a:blip r:embed="rId3"/>
          <a:stretch>
            <a:fillRect/>
          </a:stretch>
        </p:blipFill>
        <p:spPr>
          <a:xfrm>
            <a:off x="7944511" y="791390"/>
            <a:ext cx="3752850" cy="3152775"/>
          </a:xfrm>
          <a:prstGeom prst="rect">
            <a:avLst/>
          </a:prstGeom>
        </p:spPr>
      </p:pic>
      <p:pic>
        <p:nvPicPr>
          <p:cNvPr id="2055" name="Picture 7" descr="Цветовая температура электроизделий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065" y="4471845"/>
            <a:ext cx="3759968" cy="14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911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09BF3-4858-4B3E-AC4B-7FFA40514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Создание </a:t>
            </a:r>
            <a:r>
              <a:rPr lang="ru-RU" b="1" dirty="0" smtClean="0"/>
              <a:t>эффекта дождя</a:t>
            </a:r>
            <a:endParaRPr lang="ru-RU" b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83CB94-08A3-4208-B4C9-8FD56A78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/>
              <a:t>11</a:t>
            </a:fld>
            <a:r>
              <a:rPr lang="en-US" sz="1800" dirty="0"/>
              <a:t> / </a:t>
            </a:r>
            <a:r>
              <a:rPr lang="en-US" sz="1800" dirty="0" smtClean="0"/>
              <a:t>1</a:t>
            </a:r>
            <a:r>
              <a:rPr lang="ru-RU" sz="1800" dirty="0" smtClean="0"/>
              <a:t>4</a:t>
            </a: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C64241-FEB7-4B2B-8DCB-60CBAF771AC6}"/>
              </a:ext>
            </a:extLst>
          </p:cNvPr>
          <p:cNvSpPr txBox="1"/>
          <p:nvPr/>
        </p:nvSpPr>
        <p:spPr>
          <a:xfrm>
            <a:off x="7957479" y="5008618"/>
            <a:ext cx="404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+mj-lt"/>
              </a:rPr>
              <a:t>Рис. </a:t>
            </a:r>
            <a:r>
              <a:rPr lang="en-US" dirty="0" smtClean="0">
                <a:latin typeface="+mj-lt"/>
              </a:rPr>
              <a:t>1</a:t>
            </a:r>
            <a:r>
              <a:rPr lang="ru-RU" dirty="0">
                <a:latin typeface="+mj-lt"/>
              </a:rPr>
              <a:t>4. Материал асфальта с лужами</a:t>
            </a:r>
            <a:endParaRPr lang="en-US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C64241-FEB7-4B2B-8DCB-60CBAF771AC6}"/>
              </a:ext>
            </a:extLst>
          </p:cNvPr>
          <p:cNvSpPr txBox="1"/>
          <p:nvPr/>
        </p:nvSpPr>
        <p:spPr>
          <a:xfrm>
            <a:off x="838200" y="5193284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</a:t>
            </a:r>
            <a:r>
              <a:rPr lang="en-US" dirty="0" smtClean="0">
                <a:latin typeface="+mj-lt"/>
              </a:rPr>
              <a:t>1</a:t>
            </a:r>
            <a:r>
              <a:rPr lang="ru-RU" dirty="0" smtClean="0">
                <a:latin typeface="+mj-lt"/>
              </a:rPr>
              <a:t>2. </a:t>
            </a:r>
            <a:r>
              <a:rPr lang="ru-RU" dirty="0">
                <a:latin typeface="+mj-lt"/>
              </a:rPr>
              <a:t>Материал системы частиц</a:t>
            </a:r>
            <a:endParaRPr lang="en-US" dirty="0">
              <a:latin typeface="+mj-lt"/>
            </a:endParaRPr>
          </a:p>
        </p:txBody>
      </p:sp>
      <p:pic>
        <p:nvPicPr>
          <p:cNvPr id="10" name="Рисунок 9"/>
          <p:cNvPicPr/>
          <p:nvPr/>
        </p:nvPicPr>
        <p:blipFill>
          <a:blip r:embed="rId3"/>
          <a:stretch>
            <a:fillRect/>
          </a:stretch>
        </p:blipFill>
        <p:spPr>
          <a:xfrm>
            <a:off x="7788221" y="1690688"/>
            <a:ext cx="4000500" cy="3221234"/>
          </a:xfrm>
          <a:prstGeom prst="rect">
            <a:avLst/>
          </a:prstGeom>
        </p:spPr>
      </p:pic>
      <p:pic>
        <p:nvPicPr>
          <p:cNvPr id="11" name="Рисунок 10"/>
          <p:cNvPicPr/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2087670" cy="3416813"/>
          </a:xfrm>
          <a:prstGeom prst="rect">
            <a:avLst/>
          </a:prstGeom>
        </p:spPr>
      </p:pic>
      <p:pic>
        <p:nvPicPr>
          <p:cNvPr id="15" name="Рисунок 14"/>
          <p:cNvPicPr/>
          <p:nvPr/>
        </p:nvPicPr>
        <p:blipFill>
          <a:blip r:embed="rId5"/>
          <a:stretch>
            <a:fillRect/>
          </a:stretch>
        </p:blipFill>
        <p:spPr>
          <a:xfrm>
            <a:off x="3509676" y="1690688"/>
            <a:ext cx="3694739" cy="16805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6C64241-FEB7-4B2B-8DCB-60CBAF771AC6}"/>
              </a:ext>
            </a:extLst>
          </p:cNvPr>
          <p:cNvSpPr txBox="1"/>
          <p:nvPr/>
        </p:nvSpPr>
        <p:spPr>
          <a:xfrm>
            <a:off x="3547295" y="3456996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</a:t>
            </a:r>
            <a:r>
              <a:rPr lang="en-US" dirty="0" smtClean="0">
                <a:latin typeface="+mj-lt"/>
              </a:rPr>
              <a:t>1</a:t>
            </a:r>
            <a:r>
              <a:rPr lang="ru-RU" dirty="0">
                <a:latin typeface="+mj-lt"/>
              </a:rPr>
              <a:t>3</a:t>
            </a:r>
            <a:r>
              <a:rPr lang="ru-RU" dirty="0" smtClean="0">
                <a:latin typeface="+mj-lt"/>
              </a:rPr>
              <a:t>. </a:t>
            </a:r>
            <a:r>
              <a:rPr lang="ru-RU" dirty="0">
                <a:latin typeface="+mj-lt"/>
              </a:rPr>
              <a:t>Материал ряби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1442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09BF3-4858-4B3E-AC4B-7FFA40514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Результат изменения представления погоды</a:t>
            </a:r>
            <a:endParaRPr lang="ru-RU" b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83CB94-08A3-4208-B4C9-8FD56A78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/>
              <a:t>12</a:t>
            </a:fld>
            <a:r>
              <a:rPr lang="en-US" sz="1800" dirty="0"/>
              <a:t> / </a:t>
            </a:r>
            <a:r>
              <a:rPr lang="en-US" sz="1800" dirty="0" smtClean="0"/>
              <a:t>1</a:t>
            </a:r>
            <a:r>
              <a:rPr lang="ru-RU" sz="1800" dirty="0" smtClean="0"/>
              <a:t>4</a:t>
            </a: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C64241-FEB7-4B2B-8DCB-60CBAF771AC6}"/>
              </a:ext>
            </a:extLst>
          </p:cNvPr>
          <p:cNvSpPr txBox="1"/>
          <p:nvPr/>
        </p:nvSpPr>
        <p:spPr>
          <a:xfrm>
            <a:off x="6452315" y="5534599"/>
            <a:ext cx="4734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</a:t>
            </a:r>
            <a:r>
              <a:rPr lang="en-US" dirty="0" smtClean="0">
                <a:latin typeface="+mj-lt"/>
              </a:rPr>
              <a:t>1</a:t>
            </a:r>
            <a:r>
              <a:rPr lang="ru-RU" dirty="0">
                <a:latin typeface="+mj-lt"/>
              </a:rPr>
              <a:t>6</a:t>
            </a:r>
            <a:r>
              <a:rPr lang="ru-RU" dirty="0" smtClean="0">
                <a:latin typeface="+mj-lt"/>
              </a:rPr>
              <a:t>. </a:t>
            </a:r>
            <a:r>
              <a:rPr lang="ru-RU" dirty="0">
                <a:latin typeface="+mj-lt"/>
              </a:rPr>
              <a:t>Пейзаж города с дождливой погодой</a:t>
            </a:r>
            <a:endParaRPr lang="en-US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C64241-FEB7-4B2B-8DCB-60CBAF771AC6}"/>
              </a:ext>
            </a:extLst>
          </p:cNvPr>
          <p:cNvSpPr txBox="1"/>
          <p:nvPr/>
        </p:nvSpPr>
        <p:spPr>
          <a:xfrm>
            <a:off x="1120999" y="5534599"/>
            <a:ext cx="4430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</a:t>
            </a:r>
            <a:r>
              <a:rPr lang="en-US" dirty="0" smtClean="0">
                <a:latin typeface="+mj-lt"/>
              </a:rPr>
              <a:t>1</a:t>
            </a:r>
            <a:r>
              <a:rPr lang="ru-RU" dirty="0">
                <a:latin typeface="+mj-lt"/>
              </a:rPr>
              <a:t>5</a:t>
            </a:r>
            <a:r>
              <a:rPr lang="ru-RU" dirty="0" smtClean="0">
                <a:latin typeface="+mj-lt"/>
              </a:rPr>
              <a:t>. </a:t>
            </a:r>
            <a:r>
              <a:rPr lang="ru-RU" dirty="0">
                <a:latin typeface="+mj-lt"/>
              </a:rPr>
              <a:t>Пейзаж города с ясной погодой</a:t>
            </a:r>
            <a:endParaRPr lang="en-US" dirty="0">
              <a:latin typeface="+mj-lt"/>
            </a:endParaRPr>
          </a:p>
        </p:txBody>
      </p:sp>
      <p:pic>
        <p:nvPicPr>
          <p:cNvPr id="10" name="Рисунок 9"/>
          <p:cNvPicPr/>
          <p:nvPr/>
        </p:nvPicPr>
        <p:blipFill rotWithShape="1">
          <a:blip r:embed="rId3"/>
          <a:srcRect r="3828"/>
          <a:stretch/>
        </p:blipFill>
        <p:spPr bwMode="auto">
          <a:xfrm>
            <a:off x="838200" y="2387609"/>
            <a:ext cx="4995930" cy="29781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Рисунок 14"/>
          <p:cNvPicPr/>
          <p:nvPr/>
        </p:nvPicPr>
        <p:blipFill rotWithShape="1">
          <a:blip r:embed="rId4"/>
          <a:srcRect l="4046" t="2311" r="3050" b="5006"/>
          <a:stretch/>
        </p:blipFill>
        <p:spPr bwMode="auto">
          <a:xfrm>
            <a:off x="6284890" y="2387609"/>
            <a:ext cx="5068910" cy="29781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64910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BABCD-5E74-4F05-8F59-B43D85483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Создание кат-сцены пейзажа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98A75-8A5B-4C91-B8F8-0A179D5AB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+mj-lt"/>
              </a:rPr>
              <a:t>Кат-сцена — это эпизод, который прерывает обычный ход </a:t>
            </a:r>
            <a:r>
              <a:rPr lang="ru-RU" dirty="0" err="1">
                <a:latin typeface="+mj-lt"/>
              </a:rPr>
              <a:t>геймплея</a:t>
            </a:r>
            <a:r>
              <a:rPr lang="ru-RU" dirty="0">
                <a:latin typeface="+mj-lt"/>
              </a:rPr>
              <a:t>, чаще всего отбирает у игрока управление и кинематографично излагает сюжет. </a:t>
            </a:r>
          </a:p>
          <a:p>
            <a:pPr marL="0" indent="0">
              <a:buNone/>
            </a:pPr>
            <a:r>
              <a:rPr lang="ru-RU" dirty="0" err="1" smtClean="0">
                <a:latin typeface="+mj-lt"/>
              </a:rPr>
              <a:t>Sequencer</a:t>
            </a:r>
            <a:r>
              <a:rPr lang="ru-RU" dirty="0" smtClean="0">
                <a:latin typeface="+mj-lt"/>
              </a:rPr>
              <a:t> </a:t>
            </a:r>
            <a:r>
              <a:rPr lang="ru-RU" dirty="0">
                <a:latin typeface="+mj-lt"/>
              </a:rPr>
              <a:t>(секвенсор) - инструмент для создания последовательности </a:t>
            </a:r>
            <a:r>
              <a:rPr lang="ru-RU" dirty="0" smtClean="0">
                <a:latin typeface="+mj-lt"/>
              </a:rPr>
              <a:t>кадров.</a:t>
            </a:r>
            <a:endParaRPr lang="en-US" dirty="0"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517BE-EAF1-480A-8CC0-862156FF8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/>
              <a:t>13</a:t>
            </a:fld>
            <a:r>
              <a:rPr lang="en-US" sz="1800" dirty="0"/>
              <a:t> / </a:t>
            </a:r>
            <a:r>
              <a:rPr lang="en-US" sz="1800" dirty="0" smtClean="0"/>
              <a:t>1</a:t>
            </a:r>
            <a:r>
              <a:rPr lang="ru-RU" sz="1800" dirty="0" smtClean="0"/>
              <a:t>4</a:t>
            </a: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847F25-1958-4241-8E1D-D1E3FD7D1E86}"/>
              </a:ext>
            </a:extLst>
          </p:cNvPr>
          <p:cNvSpPr txBox="1"/>
          <p:nvPr/>
        </p:nvSpPr>
        <p:spPr>
          <a:xfrm>
            <a:off x="3109619" y="5992297"/>
            <a:ext cx="597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</a:t>
            </a:r>
            <a:r>
              <a:rPr lang="ru-RU" dirty="0" smtClean="0">
                <a:latin typeface="+mj-lt"/>
              </a:rPr>
              <a:t>17</a:t>
            </a:r>
            <a:r>
              <a:rPr lang="ru-RU" dirty="0" smtClean="0"/>
              <a:t>. </a:t>
            </a:r>
            <a:r>
              <a:rPr lang="ru-RU" dirty="0"/>
              <a:t>Интерфейс редактора </a:t>
            </a:r>
            <a:r>
              <a:rPr lang="ru-RU" dirty="0" err="1"/>
              <a:t>sequence</a:t>
            </a:r>
            <a:r>
              <a:rPr lang="en-US" dirty="0" smtClean="0"/>
              <a:t>r</a:t>
            </a:r>
            <a:r>
              <a:rPr lang="ru-RU" dirty="0" smtClean="0"/>
              <a:t>.</a:t>
            </a:r>
            <a:endParaRPr lang="en-US" dirty="0">
              <a:latin typeface="+mj-lt"/>
            </a:endParaRPr>
          </a:p>
        </p:txBody>
      </p:sp>
      <p:pic>
        <p:nvPicPr>
          <p:cNvPr id="8" name="Рисунок 7"/>
          <p:cNvPicPr/>
          <p:nvPr/>
        </p:nvPicPr>
        <p:blipFill rotWithShape="1">
          <a:blip r:embed="rId2"/>
          <a:srcRect l="-265" t="66225" r="13862" b="-953"/>
          <a:stretch/>
        </p:blipFill>
        <p:spPr>
          <a:xfrm>
            <a:off x="2590800" y="4233864"/>
            <a:ext cx="7391400" cy="173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95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FFA83-1C5B-4DD6-A269-EFBB60088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Заключение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5FF78-B6C9-4EBB-B62B-0E126F9FC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+mj-lt"/>
              </a:rPr>
              <a:t>В результате работы были выполнены следующие задачи:</a:t>
            </a:r>
          </a:p>
          <a:p>
            <a:pPr lvl="1"/>
            <a:r>
              <a:rPr lang="ru-RU" dirty="0" smtClean="0"/>
              <a:t>созданы </a:t>
            </a:r>
            <a:r>
              <a:rPr lang="ru-RU" dirty="0"/>
              <a:t>3</a:t>
            </a:r>
            <a:r>
              <a:rPr lang="en-US" dirty="0"/>
              <a:t>D-</a:t>
            </a:r>
            <a:r>
              <a:rPr lang="ru-RU" dirty="0" smtClean="0"/>
              <a:t>пейзажи нескольких придуманных местностей</a:t>
            </a:r>
            <a:r>
              <a:rPr lang="en-US" dirty="0" smtClean="0"/>
              <a:t>;</a:t>
            </a:r>
            <a:endParaRPr lang="ru-RU" dirty="0"/>
          </a:p>
          <a:p>
            <a:pPr lvl="1"/>
            <a:r>
              <a:rPr lang="ru-RU" dirty="0" smtClean="0"/>
              <a:t>реализован </a:t>
            </a:r>
            <a:r>
              <a:rPr lang="ru-RU" dirty="0"/>
              <a:t>материал воды с возможностью его настройки</a:t>
            </a:r>
            <a:r>
              <a:rPr lang="en-US" dirty="0"/>
              <a:t>;</a:t>
            </a:r>
            <a:endParaRPr lang="ru-RU" dirty="0"/>
          </a:p>
          <a:p>
            <a:pPr lvl="1"/>
            <a:r>
              <a:rPr lang="ru-RU" dirty="0" smtClean="0"/>
              <a:t>все пейзажи наполнены различной </a:t>
            </a:r>
            <a:r>
              <a:rPr lang="ru-RU" dirty="0"/>
              <a:t>растительностью </a:t>
            </a:r>
            <a:r>
              <a:rPr lang="ru-RU" smtClean="0"/>
              <a:t>и </a:t>
            </a:r>
            <a:r>
              <a:rPr lang="ru-RU" smtClean="0"/>
              <a:t>другими 3</a:t>
            </a:r>
            <a:r>
              <a:rPr lang="en-US" dirty="0"/>
              <a:t>D</a:t>
            </a:r>
            <a:r>
              <a:rPr lang="ru-RU" dirty="0"/>
              <a:t> </a:t>
            </a:r>
            <a:r>
              <a:rPr lang="ru-RU" dirty="0" smtClean="0"/>
              <a:t>объектами, взятыми из бесплатных источников</a:t>
            </a:r>
            <a:r>
              <a:rPr lang="en-US" dirty="0" smtClean="0"/>
              <a:t>;</a:t>
            </a:r>
            <a:endParaRPr lang="ru-RU" dirty="0"/>
          </a:p>
          <a:p>
            <a:pPr lvl="1"/>
            <a:r>
              <a:rPr lang="ru-RU" dirty="0" smtClean="0"/>
              <a:t>настроено </a:t>
            </a:r>
            <a:r>
              <a:rPr lang="ru-RU" dirty="0"/>
              <a:t>индивидуальное освещение </a:t>
            </a:r>
            <a:r>
              <a:rPr lang="ru-RU" dirty="0" smtClean="0"/>
              <a:t>сцены с динамически изменяющимся временем суток</a:t>
            </a:r>
            <a:r>
              <a:rPr lang="en-US" dirty="0" smtClean="0"/>
              <a:t>;</a:t>
            </a:r>
            <a:endParaRPr lang="en-US" dirty="0"/>
          </a:p>
          <a:p>
            <a:pPr lvl="1"/>
            <a:r>
              <a:rPr lang="ru-RU" dirty="0" smtClean="0"/>
              <a:t>реализована кат-сцена, демонстрирующая получившиеся пейзажи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94CB5-A4F1-4114-8873-0B1767BC0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/>
              <a:t>14</a:t>
            </a:fld>
            <a:r>
              <a:rPr lang="en-US" sz="1800" dirty="0"/>
              <a:t> / </a:t>
            </a:r>
            <a:r>
              <a:rPr lang="en-US" sz="1800" dirty="0" smtClean="0"/>
              <a:t>1</a:t>
            </a:r>
            <a:r>
              <a:rPr lang="ru-RU" sz="1800" dirty="0" smtClean="0"/>
              <a:t>4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37209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C48CB-16AD-4964-95CF-DAAF21D84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Постановка задачи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19D25-391E-457C-B13E-6A8E6AE47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64425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+mj-lt"/>
              </a:rPr>
              <a:t>Цель работы: с помощью движка </a:t>
            </a:r>
            <a:r>
              <a:rPr lang="ru-RU" dirty="0" err="1" smtClean="0">
                <a:latin typeface="+mj-lt"/>
              </a:rPr>
              <a:t>Unreal</a:t>
            </a:r>
            <a:r>
              <a:rPr lang="ru-RU" dirty="0" smtClean="0">
                <a:latin typeface="+mj-lt"/>
              </a:rPr>
              <a:t> </a:t>
            </a:r>
            <a:r>
              <a:rPr lang="ru-RU" dirty="0" err="1" smtClean="0">
                <a:latin typeface="+mj-lt"/>
              </a:rPr>
              <a:t>Engine</a:t>
            </a:r>
            <a:r>
              <a:rPr lang="ru-RU" dirty="0" smtClean="0">
                <a:latin typeface="+mj-lt"/>
              </a:rPr>
              <a:t> 4 воссоздать фотореалистичный пейзаж, используя различные техники создания ландшафта. </a:t>
            </a:r>
          </a:p>
          <a:p>
            <a:r>
              <a:rPr lang="ru-RU" dirty="0" smtClean="0">
                <a:latin typeface="+mj-lt"/>
              </a:rPr>
              <a:t>Задачи:</a:t>
            </a:r>
          </a:p>
          <a:p>
            <a:pPr lvl="1"/>
            <a:r>
              <a:rPr lang="ru-RU" dirty="0" smtClean="0">
                <a:latin typeface="+mj-lt"/>
              </a:rPr>
              <a:t>создать 3</a:t>
            </a:r>
            <a:r>
              <a:rPr lang="en-US" dirty="0" smtClean="0">
                <a:latin typeface="+mj-lt"/>
              </a:rPr>
              <a:t>D-</a:t>
            </a:r>
            <a:r>
              <a:rPr lang="ru-RU" dirty="0" smtClean="0">
                <a:latin typeface="+mj-lt"/>
              </a:rPr>
              <a:t>пейзаж местности</a:t>
            </a:r>
            <a:r>
              <a:rPr lang="en-US" dirty="0" smtClean="0">
                <a:latin typeface="+mj-lt"/>
              </a:rPr>
              <a:t>;</a:t>
            </a:r>
            <a:endParaRPr lang="ru-RU" dirty="0" smtClean="0">
              <a:latin typeface="+mj-lt"/>
            </a:endParaRPr>
          </a:p>
          <a:p>
            <a:pPr lvl="1"/>
            <a:r>
              <a:rPr lang="ru-RU" dirty="0" smtClean="0">
                <a:latin typeface="+mj-lt"/>
              </a:rPr>
              <a:t>реализовать материал воды с возможностью его настройки</a:t>
            </a:r>
            <a:r>
              <a:rPr lang="en-US" dirty="0" smtClean="0">
                <a:latin typeface="+mj-lt"/>
              </a:rPr>
              <a:t>;</a:t>
            </a:r>
            <a:endParaRPr lang="ru-RU" dirty="0" smtClean="0">
              <a:latin typeface="+mj-lt"/>
            </a:endParaRPr>
          </a:p>
          <a:p>
            <a:pPr lvl="1"/>
            <a:r>
              <a:rPr lang="ru-RU" dirty="0" smtClean="0">
                <a:latin typeface="+mj-lt"/>
              </a:rPr>
              <a:t>наполнить пейзаж различными 3</a:t>
            </a:r>
            <a:r>
              <a:rPr lang="en-US" dirty="0" smtClean="0">
                <a:latin typeface="+mj-lt"/>
              </a:rPr>
              <a:t>D</a:t>
            </a:r>
            <a:r>
              <a:rPr lang="ru-RU" dirty="0" smtClean="0">
                <a:latin typeface="+mj-lt"/>
              </a:rPr>
              <a:t> объектами</a:t>
            </a:r>
            <a:r>
              <a:rPr lang="en-US" dirty="0" smtClean="0">
                <a:latin typeface="+mj-lt"/>
              </a:rPr>
              <a:t>;</a:t>
            </a:r>
            <a:endParaRPr lang="ru-RU" dirty="0" smtClean="0">
              <a:latin typeface="+mj-lt"/>
            </a:endParaRPr>
          </a:p>
          <a:p>
            <a:pPr lvl="1"/>
            <a:r>
              <a:rPr lang="ru-RU" dirty="0" smtClean="0"/>
              <a:t>настроить индивидуальное освещение сцены</a:t>
            </a:r>
            <a:r>
              <a:rPr lang="en-US" dirty="0" smtClean="0"/>
              <a:t>;</a:t>
            </a:r>
          </a:p>
          <a:p>
            <a:pPr lvl="1"/>
            <a:r>
              <a:rPr lang="ru-RU" dirty="0" smtClean="0">
                <a:latin typeface="+mj-lt"/>
              </a:rPr>
              <a:t>реализовать кат-сцену получившегося пейзажа</a:t>
            </a:r>
            <a:r>
              <a:rPr lang="en-US" dirty="0" smtClean="0">
                <a:latin typeface="+mj-lt"/>
              </a:rPr>
              <a:t>.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B0CA3-8402-4518-9B73-6432B190C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/>
              <a:t>2</a:t>
            </a:fld>
            <a:r>
              <a:rPr lang="en-US" sz="1800" dirty="0"/>
              <a:t> / </a:t>
            </a:r>
            <a:r>
              <a:rPr lang="en-US" sz="1800" dirty="0" smtClean="0"/>
              <a:t>1</a:t>
            </a:r>
            <a:r>
              <a:rPr lang="ru-RU" sz="1800" dirty="0" smtClean="0"/>
              <a:t>4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69287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A5201-EE36-437F-93F7-D02EEC9EA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Актуальность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1D7D3-0E9F-4572-BE6B-B17E54F56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+mj-lt"/>
              </a:rPr>
              <a:t>Актуальность работы заключается в следующем:</a:t>
            </a:r>
          </a:p>
          <a:p>
            <a:pPr lvl="1"/>
            <a:r>
              <a:rPr lang="ru-RU" dirty="0" smtClean="0">
                <a:latin typeface="+mj-lt"/>
              </a:rPr>
              <a:t>Данные реалистичные пейзажи могут стать основой для компьютерной игры или рекламного ролика</a:t>
            </a:r>
            <a:r>
              <a:rPr lang="en-US" dirty="0" smtClean="0">
                <a:latin typeface="+mj-lt"/>
              </a:rPr>
              <a:t>;</a:t>
            </a:r>
            <a:endParaRPr lang="en-US" dirty="0">
              <a:latin typeface="+mj-lt"/>
            </a:endParaRPr>
          </a:p>
          <a:p>
            <a:pPr lvl="1"/>
            <a:r>
              <a:rPr lang="ru-RU" dirty="0" smtClean="0">
                <a:latin typeface="+mj-lt"/>
              </a:rPr>
              <a:t>Реализация собственного материала воды позволяет полностью перенастроить его под себя, в отличии от варианта с использованием плагина</a:t>
            </a:r>
            <a:r>
              <a:rPr lang="en-US" dirty="0" smtClean="0">
                <a:latin typeface="+mj-lt"/>
              </a:rPr>
              <a:t>;</a:t>
            </a:r>
            <a:endParaRPr lang="en-US" dirty="0">
              <a:latin typeface="+mj-lt"/>
            </a:endParaRPr>
          </a:p>
          <a:p>
            <a:pPr lvl="1"/>
            <a:r>
              <a:rPr lang="ru-RU" dirty="0" smtClean="0">
                <a:latin typeface="+mj-lt"/>
              </a:rPr>
              <a:t>Разработка ландшафтов и игровых уровней является актуальной профессией, именно </a:t>
            </a:r>
            <a:r>
              <a:rPr lang="en-US" dirty="0">
                <a:latin typeface="+mj-lt"/>
              </a:rPr>
              <a:t>l</a:t>
            </a:r>
            <a:r>
              <a:rPr lang="en-US" dirty="0" smtClean="0">
                <a:latin typeface="+mj-lt"/>
              </a:rPr>
              <a:t>evel</a:t>
            </a:r>
            <a:r>
              <a:rPr lang="ru-RU" dirty="0" smtClean="0">
                <a:latin typeface="+mj-lt"/>
              </a:rPr>
              <a:t>-дизайнер задает путь пользователя и позволяет целиком погрузиться в происходящее.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26DB94-D2EF-4602-B72E-8C60FD082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/>
              <a:t>3</a:t>
            </a:fld>
            <a:r>
              <a:rPr lang="ru-RU" sz="1800" dirty="0"/>
              <a:t> </a:t>
            </a:r>
            <a:r>
              <a:rPr lang="en-US" sz="1800" dirty="0"/>
              <a:t>/ </a:t>
            </a:r>
            <a:r>
              <a:rPr lang="en-US" sz="1800" dirty="0" smtClean="0"/>
              <a:t>1</a:t>
            </a:r>
            <a:r>
              <a:rPr lang="ru-RU" sz="1800" dirty="0" smtClean="0"/>
              <a:t>4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31239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C62BF-6A34-47C7-AB1B-20596DB56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Создание </a:t>
            </a:r>
            <a:r>
              <a:rPr lang="en-US" b="1" dirty="0" smtClean="0"/>
              <a:t>3D</a:t>
            </a:r>
            <a:r>
              <a:rPr lang="ru-RU" b="1" dirty="0" smtClean="0"/>
              <a:t> пейзажа местности</a:t>
            </a:r>
            <a:endParaRPr lang="en-US" b="1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1FAC9539-4A16-43FF-A53B-CFBCD9521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06740" cy="42332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latin typeface="+mj-lt"/>
              </a:rPr>
              <a:t>Для </a:t>
            </a:r>
            <a:r>
              <a:rPr lang="ru-RU" dirty="0" err="1">
                <a:latin typeface="+mj-lt"/>
              </a:rPr>
              <a:t>скульптинга</a:t>
            </a:r>
            <a:r>
              <a:rPr lang="ru-RU" dirty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были использованы встроенные инструменты движка</a:t>
            </a:r>
            <a:endParaRPr lang="en-US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372E42-C676-4CAA-A1C4-E9619D22F1B7}"/>
              </a:ext>
            </a:extLst>
          </p:cNvPr>
          <p:cNvSpPr txBox="1"/>
          <p:nvPr/>
        </p:nvSpPr>
        <p:spPr>
          <a:xfrm>
            <a:off x="6891789" y="6171275"/>
            <a:ext cx="3326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2. </a:t>
            </a:r>
            <a:r>
              <a:rPr lang="ru-RU" dirty="0" smtClean="0">
                <a:latin typeface="+mj-lt"/>
              </a:rPr>
              <a:t>Применение различных техник создания рельефа</a:t>
            </a:r>
            <a:endParaRPr lang="en-US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09E0B0-CA85-41B1-AC40-5AA819741B20}"/>
              </a:ext>
            </a:extLst>
          </p:cNvPr>
          <p:cNvSpPr txBox="1"/>
          <p:nvPr/>
        </p:nvSpPr>
        <p:spPr>
          <a:xfrm>
            <a:off x="7253254" y="3572920"/>
            <a:ext cx="253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Рис. 1. </a:t>
            </a:r>
            <a:r>
              <a:rPr lang="ru-RU" dirty="0" smtClean="0">
                <a:latin typeface="+mj-lt"/>
              </a:rPr>
              <a:t>Сетка ландшафта</a:t>
            </a:r>
            <a:endParaRPr lang="en-US" dirty="0">
              <a:latin typeface="+mj-lt"/>
            </a:endParaRP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47B25496-8E82-4259-A465-1E1B7CC9B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/>
              <a:t>4</a:t>
            </a:fld>
            <a:r>
              <a:rPr lang="en-US" sz="1800" dirty="0"/>
              <a:t> / </a:t>
            </a:r>
            <a:r>
              <a:rPr lang="en-US" sz="1800" dirty="0" smtClean="0"/>
              <a:t>1</a:t>
            </a:r>
            <a:r>
              <a:rPr lang="ru-RU" sz="1800" dirty="0" smtClean="0"/>
              <a:t>4</a:t>
            </a:r>
            <a:endParaRPr lang="en-US" sz="1800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8A81866-DD6E-4CD3-8C79-1D3ABCE9B9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775888"/>
              </p:ext>
            </p:extLst>
          </p:nvPr>
        </p:nvGraphicFramePr>
        <p:xfrm>
          <a:off x="821519" y="3350329"/>
          <a:ext cx="4587582" cy="22785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1281">
                  <a:extLst>
                    <a:ext uri="{9D8B030D-6E8A-4147-A177-3AD203B41FA5}">
                      <a16:colId xmlns:a16="http://schemas.microsoft.com/office/drawing/2014/main" val="22779258"/>
                    </a:ext>
                  </a:extLst>
                </a:gridCol>
                <a:gridCol w="1797107">
                  <a:extLst>
                    <a:ext uri="{9D8B030D-6E8A-4147-A177-3AD203B41FA5}">
                      <a16:colId xmlns:a16="http://schemas.microsoft.com/office/drawing/2014/main" val="1127202775"/>
                    </a:ext>
                  </a:extLst>
                </a:gridCol>
                <a:gridCol w="1529194">
                  <a:extLst>
                    <a:ext uri="{9D8B030D-6E8A-4147-A177-3AD203B41FA5}">
                      <a16:colId xmlns:a16="http://schemas.microsoft.com/office/drawing/2014/main" val="3054407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Общий</a:t>
                      </a:r>
                      <a:r>
                        <a:rPr lang="ru-RU" baseline="0" dirty="0" smtClean="0"/>
                        <a:t> размер</a:t>
                      </a:r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Размер секции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 </a:t>
                      </a:r>
                      <a:r>
                        <a:rPr lang="ru-RU" dirty="0" smtClean="0"/>
                        <a:t>Всего компонентов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992079"/>
                  </a:ext>
                </a:extLst>
              </a:tr>
              <a:tr h="409625">
                <a:tc>
                  <a:txBody>
                    <a:bodyPr/>
                    <a:lstStyle/>
                    <a:p>
                      <a:r>
                        <a:rPr lang="ru-RU" dirty="0" smtClean="0"/>
                        <a:t>8129*8129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127*127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1024 (32*32)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306995"/>
                  </a:ext>
                </a:extLst>
              </a:tr>
              <a:tr h="409625">
                <a:tc>
                  <a:txBody>
                    <a:bodyPr/>
                    <a:lstStyle/>
                    <a:p>
                      <a:r>
                        <a:rPr lang="ru-RU" dirty="0" smtClean="0"/>
                        <a:t>2017*2017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63*63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256 (16*16)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409121"/>
                  </a:ext>
                </a:extLst>
              </a:tr>
              <a:tr h="409625">
                <a:tc>
                  <a:txBody>
                    <a:bodyPr/>
                    <a:lstStyle/>
                    <a:p>
                      <a:r>
                        <a:rPr lang="ru-RU" dirty="0" smtClean="0"/>
                        <a:t>505*505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63*63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64 (8*8)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457249"/>
                  </a:ext>
                </a:extLst>
              </a:tr>
              <a:tr h="409625">
                <a:tc>
                  <a:txBody>
                    <a:bodyPr/>
                    <a:lstStyle/>
                    <a:p>
                      <a:r>
                        <a:rPr lang="ru-RU" dirty="0" smtClean="0"/>
                        <a:t>127*127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63*63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4</a:t>
                      </a:r>
                      <a:r>
                        <a:rPr lang="ru-RU" baseline="0" dirty="0" smtClean="0"/>
                        <a:t> (2*2)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3395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FD8CB89D-DC8E-4E7F-A871-D26F59602497}"/>
              </a:ext>
            </a:extLst>
          </p:cNvPr>
          <p:cNvSpPr txBox="1"/>
          <p:nvPr/>
        </p:nvSpPr>
        <p:spPr>
          <a:xfrm>
            <a:off x="1113145" y="5735713"/>
            <a:ext cx="3856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Табл. 1. </a:t>
            </a:r>
            <a:r>
              <a:rPr lang="ru-RU" dirty="0" smtClean="0">
                <a:latin typeface="+mj-lt"/>
              </a:rPr>
              <a:t>рекомендованное эффективное разбиение ландшафта</a:t>
            </a:r>
            <a:endParaRPr lang="en-US" dirty="0">
              <a:latin typeface="+mj-lt"/>
            </a:endParaRPr>
          </a:p>
        </p:txBody>
      </p:sp>
      <p:pic>
        <p:nvPicPr>
          <p:cNvPr id="11" name="Рисунок 10" descr="Landscape_Create_Preview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042" y="1690688"/>
            <a:ext cx="4288665" cy="1890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417" y="4096173"/>
            <a:ext cx="4003498" cy="192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77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3B63-544E-4F48-BA17-EB63040F9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Инструменты редактирования рельефа 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31331-63B2-404E-96E7-349E89C1D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Для </a:t>
            </a:r>
            <a:r>
              <a:rPr lang="ru-RU" dirty="0" smtClean="0"/>
              <a:t>редактирования рельефа </a:t>
            </a:r>
            <a:r>
              <a:rPr lang="ru-RU" dirty="0"/>
              <a:t>были использованы встроенные инструменты </a:t>
            </a:r>
            <a:r>
              <a:rPr lang="ru-RU" dirty="0" smtClean="0"/>
              <a:t>движка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22A504-92AD-4AF6-8971-BBEFD5669C74}"/>
              </a:ext>
            </a:extLst>
          </p:cNvPr>
          <p:cNvSpPr txBox="1"/>
          <p:nvPr/>
        </p:nvSpPr>
        <p:spPr>
          <a:xfrm>
            <a:off x="3366837" y="3492532"/>
            <a:ext cx="471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Рис. 3</a:t>
            </a:r>
            <a:r>
              <a:rPr lang="ru-RU" dirty="0" smtClean="0">
                <a:latin typeface="+mj-lt"/>
              </a:rPr>
              <a:t>. Инструменты редактирования рельефа</a:t>
            </a:r>
            <a:endParaRPr lang="en-US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6412E9-2CC2-4B7C-BA72-24AA3490F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/>
              <a:t>5</a:t>
            </a:fld>
            <a:r>
              <a:rPr lang="en-US" sz="1800" dirty="0"/>
              <a:t> / </a:t>
            </a:r>
            <a:r>
              <a:rPr lang="en-US" sz="1800" dirty="0" smtClean="0"/>
              <a:t>1</a:t>
            </a:r>
            <a:r>
              <a:rPr lang="ru-RU" sz="1800" dirty="0" smtClean="0"/>
              <a:t>4</a:t>
            </a:r>
            <a:endParaRPr lang="en-US" sz="1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064" y="2832100"/>
            <a:ext cx="8461782" cy="66043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064" y="4169071"/>
            <a:ext cx="4230890" cy="170067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954" y="4183454"/>
            <a:ext cx="4230892" cy="16719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22A504-92AD-4AF6-8971-BBEFD5669C74}"/>
              </a:ext>
            </a:extLst>
          </p:cNvPr>
          <p:cNvSpPr txBox="1"/>
          <p:nvPr/>
        </p:nvSpPr>
        <p:spPr>
          <a:xfrm>
            <a:off x="2020637" y="5957919"/>
            <a:ext cx="6780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Рис. </a:t>
            </a:r>
            <a:r>
              <a:rPr lang="ru-RU" dirty="0" smtClean="0">
                <a:latin typeface="+mj-lt"/>
              </a:rPr>
              <a:t>4. Изменение ландшафта при помощи инструмента </a:t>
            </a:r>
            <a:r>
              <a:rPr lang="en-US" dirty="0" smtClean="0">
                <a:latin typeface="+mj-lt"/>
              </a:rPr>
              <a:t>Blueprint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0825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AC173-5653-470D-8BF1-75E7164D9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Реализация материала воды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0E040B-D614-4E9E-B24E-BF75B2CAB560}"/>
              </a:ext>
            </a:extLst>
          </p:cNvPr>
          <p:cNvSpPr txBox="1"/>
          <p:nvPr/>
        </p:nvSpPr>
        <p:spPr>
          <a:xfrm>
            <a:off x="6045842" y="6141476"/>
            <a:ext cx="375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5. </a:t>
            </a:r>
            <a:r>
              <a:rPr lang="ru-RU" dirty="0" smtClean="0">
                <a:latin typeface="+mj-lt"/>
              </a:rPr>
              <a:t>Собственный материал воды</a:t>
            </a:r>
            <a:endParaRPr lang="en-US" dirty="0">
              <a:latin typeface="+mj-lt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B7A6653-8DED-4E65-807F-040D5E23E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4C5CC-9188-4C4F-A834-6270706D19E9}" type="slidenum">
              <a:rPr lang="en-US" sz="1800" smtClean="0"/>
              <a:t>6</a:t>
            </a:fld>
            <a:r>
              <a:rPr lang="en-US" sz="1800" dirty="0"/>
              <a:t> / </a:t>
            </a:r>
            <a:r>
              <a:rPr lang="en-US" sz="1800" dirty="0" smtClean="0"/>
              <a:t>1</a:t>
            </a:r>
            <a:r>
              <a:rPr lang="ru-RU" sz="1800" dirty="0" smtClean="0"/>
              <a:t>4</a:t>
            </a:r>
            <a:endParaRPr lang="en-US" sz="1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FDBE42-D5FB-4DAF-B0D5-922E2DFC19F7}"/>
              </a:ext>
            </a:extLst>
          </p:cNvPr>
          <p:cNvSpPr txBox="1"/>
          <p:nvPr/>
        </p:nvSpPr>
        <p:spPr>
          <a:xfrm>
            <a:off x="453142" y="1690688"/>
            <a:ext cx="34676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+mj-lt"/>
              </a:rPr>
              <a:t>Задача создания материала воды подразделялась на следующие подзадачи по созданию: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+mj-lt"/>
              </a:rPr>
              <a:t>ряби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+mj-lt"/>
              </a:rPr>
              <a:t>волн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+mj-lt"/>
              </a:rPr>
              <a:t>пены на воде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+mj-lt"/>
              </a:rPr>
              <a:t>оттенка глубины воды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+mj-lt"/>
              </a:rPr>
              <a:t>отражения и преломления</a:t>
            </a:r>
            <a:endParaRPr lang="en-US" dirty="0">
              <a:latin typeface="+mj-lt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429" y="1690688"/>
            <a:ext cx="7852928" cy="399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756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BE97C-5462-4637-9393-C9BDF7B89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</a:t>
            </a:r>
            <a:r>
              <a:rPr lang="ru-RU" dirty="0" smtClean="0"/>
              <a:t>аполнение пейзажа </a:t>
            </a:r>
            <a:r>
              <a:rPr lang="ru-RU" dirty="0"/>
              <a:t>3</a:t>
            </a:r>
            <a:r>
              <a:rPr lang="en-US" dirty="0"/>
              <a:t>D</a:t>
            </a:r>
            <a:r>
              <a:rPr lang="ru-RU" dirty="0"/>
              <a:t> объектами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35A39-820D-45A6-982D-6CBE583FE172}"/>
              </a:ext>
            </a:extLst>
          </p:cNvPr>
          <p:cNvSpPr txBox="1"/>
          <p:nvPr/>
        </p:nvSpPr>
        <p:spPr>
          <a:xfrm>
            <a:off x="7554658" y="3563141"/>
            <a:ext cx="34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latin typeface="+mj-lt"/>
              </a:rPr>
              <a:t>Рис. </a:t>
            </a:r>
            <a:r>
              <a:rPr lang="en-US" dirty="0">
                <a:latin typeface="+mj-lt"/>
              </a:rPr>
              <a:t>6. Marketplace </a:t>
            </a:r>
            <a:r>
              <a:rPr lang="ru-RU" dirty="0">
                <a:latin typeface="+mj-lt"/>
              </a:rPr>
              <a:t>от </a:t>
            </a:r>
            <a:r>
              <a:rPr lang="en-US" dirty="0">
                <a:latin typeface="+mj-lt"/>
              </a:rPr>
              <a:t>Epic Games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B25B59C-CB85-4137-9EE0-243F99F30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/>
              <a:t>7</a:t>
            </a:fld>
            <a:r>
              <a:rPr lang="en-US" sz="1800" dirty="0"/>
              <a:t> / </a:t>
            </a:r>
            <a:r>
              <a:rPr lang="en-US" sz="1800" dirty="0" smtClean="0"/>
              <a:t>1</a:t>
            </a:r>
            <a:r>
              <a:rPr lang="ru-RU" sz="1800" dirty="0" smtClean="0"/>
              <a:t>4</a:t>
            </a:r>
            <a:endParaRPr lang="en-US" sz="1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2D69B1-8F0E-4414-AD8C-BEF96FC14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73225"/>
            <a:ext cx="5183351" cy="1949163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latin typeface="+mj-lt"/>
              </a:rPr>
              <a:t>Для наполнения пейзажа </a:t>
            </a:r>
            <a:r>
              <a:rPr lang="en-US" dirty="0" smtClean="0">
                <a:latin typeface="+mj-lt"/>
              </a:rPr>
              <a:t>3D</a:t>
            </a:r>
            <a:r>
              <a:rPr lang="ru-RU" dirty="0" smtClean="0">
                <a:latin typeface="+mj-lt"/>
              </a:rPr>
              <a:t> объектами были задействованы:</a:t>
            </a:r>
          </a:p>
          <a:p>
            <a:r>
              <a:rPr lang="ru-RU" dirty="0" smtClean="0">
                <a:latin typeface="+mj-lt"/>
              </a:rPr>
              <a:t>Библиотека </a:t>
            </a:r>
            <a:r>
              <a:rPr lang="en-US" dirty="0" err="1" smtClean="0">
                <a:latin typeface="+mj-lt"/>
              </a:rPr>
              <a:t>Megascans</a:t>
            </a:r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Marketplace </a:t>
            </a:r>
            <a:r>
              <a:rPr lang="ru-RU" dirty="0" smtClean="0">
                <a:latin typeface="+mj-lt"/>
              </a:rPr>
              <a:t>от </a:t>
            </a:r>
            <a:r>
              <a:rPr lang="en-US" dirty="0" smtClean="0">
                <a:latin typeface="+mj-lt"/>
              </a:rPr>
              <a:t>Epic Games</a:t>
            </a:r>
            <a:endParaRPr lang="en-US" dirty="0">
              <a:latin typeface="+mj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514" y="1495417"/>
            <a:ext cx="3853966" cy="207617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t="6726"/>
          <a:stretch/>
        </p:blipFill>
        <p:spPr>
          <a:xfrm>
            <a:off x="7330514" y="4042683"/>
            <a:ext cx="3853966" cy="1905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535A39-820D-45A6-982D-6CBE583FE172}"/>
              </a:ext>
            </a:extLst>
          </p:cNvPr>
          <p:cNvSpPr txBox="1"/>
          <p:nvPr/>
        </p:nvSpPr>
        <p:spPr>
          <a:xfrm>
            <a:off x="7717010" y="5995471"/>
            <a:ext cx="3080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7. Библиотека </a:t>
            </a:r>
            <a:r>
              <a:rPr lang="en-US" dirty="0" err="1">
                <a:latin typeface="+mj-lt"/>
              </a:rPr>
              <a:t>Megascans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7647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09BF3-4858-4B3E-AC4B-7FFA40514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Настройка освещения</a:t>
            </a:r>
            <a:endParaRPr lang="en-US" b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83CB94-08A3-4208-B4C9-8FD56A78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/>
              <a:t>8</a:t>
            </a:fld>
            <a:r>
              <a:rPr lang="en-US" sz="1800" dirty="0"/>
              <a:t> / </a:t>
            </a:r>
            <a:r>
              <a:rPr lang="en-US" sz="1800" dirty="0" smtClean="0"/>
              <a:t>1</a:t>
            </a:r>
            <a:r>
              <a:rPr lang="ru-RU" sz="1800" dirty="0" smtClean="0"/>
              <a:t>4</a:t>
            </a: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C64241-FEB7-4B2B-8DCB-60CBAF771AC6}"/>
              </a:ext>
            </a:extLst>
          </p:cNvPr>
          <p:cNvSpPr txBox="1"/>
          <p:nvPr/>
        </p:nvSpPr>
        <p:spPr>
          <a:xfrm>
            <a:off x="6631048" y="4628634"/>
            <a:ext cx="5653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8. Общая структура неба и освещения</a:t>
            </a:r>
            <a:endParaRPr lang="en-US" dirty="0">
              <a:latin typeface="+mj-lt"/>
            </a:endParaRPr>
          </a:p>
        </p:txBody>
      </p:sp>
      <p:pic>
        <p:nvPicPr>
          <p:cNvPr id="10" name="Рисунок 9"/>
          <p:cNvPicPr/>
          <p:nvPr/>
        </p:nvPicPr>
        <p:blipFill>
          <a:blip r:embed="rId3"/>
          <a:stretch>
            <a:fillRect/>
          </a:stretch>
        </p:blipFill>
        <p:spPr>
          <a:xfrm>
            <a:off x="7481593" y="3260725"/>
            <a:ext cx="3952875" cy="1238250"/>
          </a:xfrm>
          <a:prstGeom prst="rect">
            <a:avLst/>
          </a:prstGeom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462D69B1-8F0E-4414-AD8C-BEF96FC14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9738"/>
            <a:ext cx="5183351" cy="31829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latin typeface="+mj-lt"/>
              </a:rPr>
              <a:t>Настройка освещения подразделяется на следующие пункты:</a:t>
            </a:r>
          </a:p>
          <a:p>
            <a:r>
              <a:rPr lang="ru-RU" dirty="0">
                <a:latin typeface="+mj-lt"/>
              </a:rPr>
              <a:t>Динамическая смена дня и </a:t>
            </a:r>
            <a:r>
              <a:rPr lang="ru-RU" dirty="0" smtClean="0">
                <a:latin typeface="+mj-lt"/>
              </a:rPr>
              <a:t>ночи</a:t>
            </a:r>
            <a:endParaRPr lang="ru-RU" dirty="0">
              <a:latin typeface="+mj-lt"/>
            </a:endParaRPr>
          </a:p>
          <a:p>
            <a:r>
              <a:rPr lang="ru-RU" dirty="0">
                <a:latin typeface="+mj-lt"/>
              </a:rPr>
              <a:t>Создание пасмурной </a:t>
            </a:r>
            <a:r>
              <a:rPr lang="ru-RU" dirty="0" smtClean="0">
                <a:latin typeface="+mj-lt"/>
              </a:rPr>
              <a:t>погоды</a:t>
            </a:r>
          </a:p>
        </p:txBody>
      </p:sp>
    </p:spTree>
    <p:extLst>
      <p:ext uri="{BB962C8B-B14F-4D97-AF65-F5344CB8AC3E}">
        <p14:creationId xmlns:p14="http://schemas.microsoft.com/office/powerpoint/2010/main" val="433620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09BF3-4858-4B3E-AC4B-7FFA40514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Динамическая смена дня и ночи</a:t>
            </a:r>
            <a:endParaRPr lang="en-US" b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83CB94-08A3-4208-B4C9-8FD56A78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/>
              <a:t>9</a:t>
            </a:fld>
            <a:r>
              <a:rPr lang="en-US" sz="1800" dirty="0"/>
              <a:t> / </a:t>
            </a:r>
            <a:r>
              <a:rPr lang="en-US" sz="1800" dirty="0" smtClean="0"/>
              <a:t>1</a:t>
            </a:r>
            <a:r>
              <a:rPr lang="ru-RU" sz="1800" dirty="0" smtClean="0"/>
              <a:t>4</a:t>
            </a:r>
            <a:endParaRPr lang="en-US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C64241-FEB7-4B2B-8DCB-60CBAF771AC6}"/>
              </a:ext>
            </a:extLst>
          </p:cNvPr>
          <p:cNvSpPr txBox="1"/>
          <p:nvPr/>
        </p:nvSpPr>
        <p:spPr>
          <a:xfrm>
            <a:off x="5777236" y="5245933"/>
            <a:ext cx="5038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</a:t>
            </a:r>
            <a:r>
              <a:rPr lang="ru-RU" dirty="0" smtClean="0">
                <a:latin typeface="+mj-lt"/>
              </a:rPr>
              <a:t>9</a:t>
            </a:r>
            <a:r>
              <a:rPr lang="ru-RU" dirty="0">
                <a:latin typeface="+mj-lt"/>
              </a:rPr>
              <a:t>. </a:t>
            </a:r>
            <a:r>
              <a:rPr lang="ru-RU" dirty="0" err="1">
                <a:latin typeface="+mj-lt"/>
              </a:rPr>
              <a:t>Blueprint</a:t>
            </a:r>
            <a:r>
              <a:rPr lang="ru-RU" dirty="0">
                <a:latin typeface="+mj-lt"/>
              </a:rPr>
              <a:t> динамической смены дня и ночи</a:t>
            </a:r>
            <a:endParaRPr lang="en-US" dirty="0">
              <a:latin typeface="+mj-lt"/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462D69B1-8F0E-4414-AD8C-BEF96FC14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7021"/>
            <a:ext cx="4241800" cy="26201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+mj-lt"/>
              </a:rPr>
              <a:t>А</a:t>
            </a:r>
            <a:r>
              <a:rPr lang="ru-RU" dirty="0" smtClean="0">
                <a:latin typeface="+mj-lt"/>
              </a:rPr>
              <a:t>ктивация </a:t>
            </a:r>
            <a:r>
              <a:rPr lang="ru-RU" dirty="0">
                <a:latin typeface="+mj-lt"/>
              </a:rPr>
              <a:t>движения </a:t>
            </a:r>
            <a:r>
              <a:rPr lang="ru-RU" dirty="0" smtClean="0">
                <a:latin typeface="+mj-lt"/>
              </a:rPr>
              <a:t>солнца реализована </a:t>
            </a:r>
            <a:r>
              <a:rPr lang="ru-RU" dirty="0">
                <a:latin typeface="+mj-lt"/>
              </a:rPr>
              <a:t>по нажатию горячей клавиши P (английская раскладка) и остановка движения по нажатию клавиши O. </a:t>
            </a:r>
            <a:endParaRPr lang="ru-RU" dirty="0" smtClean="0">
              <a:latin typeface="+mj-lt"/>
            </a:endParaRPr>
          </a:p>
        </p:txBody>
      </p:sp>
      <p:pic>
        <p:nvPicPr>
          <p:cNvPr id="9" name="Рисунок 8" descr="C:\Users\Sergey\Downloads\3a0b41ba-6b68-47be-91f8-339e1c8d258c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0" y="1690688"/>
            <a:ext cx="6115050" cy="3552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2543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1367</TotalTime>
  <Words>605</Words>
  <Application>Microsoft Office PowerPoint</Application>
  <PresentationFormat>Широкоэкранный</PresentationFormat>
  <Paragraphs>107</Paragraphs>
  <Slides>14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Методы создания ландшафта и его элементов в трёхмерном движке Unreal Engine 4</vt:lpstr>
      <vt:lpstr>Постановка задачи</vt:lpstr>
      <vt:lpstr>Актуальность</vt:lpstr>
      <vt:lpstr>Создание 3D пейзажа местности</vt:lpstr>
      <vt:lpstr>Инструменты редактирования рельефа </vt:lpstr>
      <vt:lpstr>Реализация материала воды</vt:lpstr>
      <vt:lpstr>Наполнение пейзажа 3D объектами</vt:lpstr>
      <vt:lpstr>Настройка освещения</vt:lpstr>
      <vt:lpstr>Динамическая смена дня и ночи</vt:lpstr>
      <vt:lpstr>Создание пасмурной погоды</vt:lpstr>
      <vt:lpstr>Создание эффекта дождя</vt:lpstr>
      <vt:lpstr>Результат изменения представления погоды</vt:lpstr>
      <vt:lpstr>Создание кат-сцены пейзажа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Sergey</dc:creator>
  <cp:lastModifiedBy>Пользователь Windows</cp:lastModifiedBy>
  <cp:revision>151</cp:revision>
  <dcterms:created xsi:type="dcterms:W3CDTF">2022-03-09T06:59:58Z</dcterms:created>
  <dcterms:modified xsi:type="dcterms:W3CDTF">2023-03-16T09:38:15Z</dcterms:modified>
</cp:coreProperties>
</file>